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8" r:id="rId1"/>
    <p:sldMasterId id="2147483750" r:id="rId2"/>
  </p:sldMasterIdLst>
  <p:notesMasterIdLst>
    <p:notesMasterId r:id="rId34"/>
  </p:notesMasterIdLst>
  <p:sldIdLst>
    <p:sldId id="258" r:id="rId3"/>
    <p:sldId id="294" r:id="rId4"/>
    <p:sldId id="259" r:id="rId5"/>
    <p:sldId id="262" r:id="rId6"/>
    <p:sldId id="264" r:id="rId7"/>
    <p:sldId id="266" r:id="rId8"/>
    <p:sldId id="295" r:id="rId9"/>
    <p:sldId id="265" r:id="rId10"/>
    <p:sldId id="267" r:id="rId11"/>
    <p:sldId id="268" r:id="rId12"/>
    <p:sldId id="263" r:id="rId13"/>
    <p:sldId id="269" r:id="rId14"/>
    <p:sldId id="270" r:id="rId15"/>
    <p:sldId id="271" r:id="rId16"/>
    <p:sldId id="275" r:id="rId17"/>
    <p:sldId id="274" r:id="rId18"/>
    <p:sldId id="277" r:id="rId19"/>
    <p:sldId id="279" r:id="rId20"/>
    <p:sldId id="280" r:id="rId21"/>
    <p:sldId id="281" r:id="rId22"/>
    <p:sldId id="282" r:id="rId23"/>
    <p:sldId id="286" r:id="rId24"/>
    <p:sldId id="285" r:id="rId25"/>
    <p:sldId id="287" r:id="rId26"/>
    <p:sldId id="284" r:id="rId27"/>
    <p:sldId id="288" r:id="rId28"/>
    <p:sldId id="289" r:id="rId29"/>
    <p:sldId id="290" r:id="rId30"/>
    <p:sldId id="292" r:id="rId31"/>
    <p:sldId id="293" r:id="rId32"/>
    <p:sldId id="2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B952-1369-42D0-B419-FE1F3FEF294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723A-3575-4DC4-BC62-8F7596DC0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6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26EA83-6024-42D0-A4AA-D3E75F2350A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164-F0F0-42A5-98C3-81064A25CC53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DB8-35C6-48CE-B871-CE2BE8084F10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3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3DC-B3D6-4A97-B9B6-4D49D2D59123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2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59B2-CE0F-457F-ABBD-652F38CFF273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B239-F4C1-44CF-A898-4C16C8AAA148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A5BB-7D2B-4D0F-8FAD-E3B7F3C6C7A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390-49AE-423A-A6CC-5034A04546BB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0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AE08-CB61-4A4F-B85C-E85564C374AF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0CE9-A669-4B69-ACB5-CCF02ADDECE6}" type="datetime1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6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03CD-CB9C-49BC-A839-8C326E3491EE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0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1442-0782-4056-BBE1-A7079AEB71F5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05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1DA5-E42B-456D-8D81-7CF5081C900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5C69-6B0D-402A-BDE0-3E09E8D3A39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8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7290-1CE8-4FA9-8705-9ECF6D0181A5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6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9987-E2B7-4688-A632-5B5AF16F2FF0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94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A723-B0D8-4C91-B5CE-4E808882B458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A624-4B87-4C54-9082-C68C6C4B854E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9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E63A-5C83-408A-B259-E853793C5263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0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61227-6BB8-4A84-9545-B6C76C57A26B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34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BD9-59C1-454E-BDA8-4A2AAFAD0C62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1CD3-DA57-49A7-9C12-7201B61C647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12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8C89-9240-440B-B0DB-5B7E1897BE02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6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ED52-DAFE-4B34-96B5-87A5429AA6B4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2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1EE5-5200-4A8C-9BEC-C176AEBEEE93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F873-83ED-4B7A-AAAE-103E1DBFB1B2}" type="datetime1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9299-A5E5-4D35-923E-08A6E3BF37E6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8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14AD-3622-4C5C-B3E7-5266993ABA04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9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ED948-CC91-4792-9FAE-8AEEF0E0A44E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4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C44250-2BF9-4133-A9B2-A1EBA1A41E7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02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fedesoriano/stroke-prediction-data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core.ac.uk/reader/2705228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drr.io/cran/RGtk2/man/" TargetMode="External"/><Relationship Id="rId5" Type="http://schemas.openxmlformats.org/officeDocument/2006/relationships/hyperlink" Target="https://cran.r-project.org/web/packages/plotrix/plotrix.pdf" TargetMode="External"/><Relationship Id="rId4" Type="http://schemas.openxmlformats.org/officeDocument/2006/relationships/hyperlink" Target="https://ggplot2.tidyverse.org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572383" cy="700203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924AE-EB54-47D6-AF63-F08C6C06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8" y="897684"/>
            <a:ext cx="4911917" cy="569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C80E4-D7D3-4519-A50D-CCBC9CEA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1" y="897684"/>
            <a:ext cx="4999628" cy="56974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6DC3D-73DA-482E-AF08-137D2BA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set taken for analysis and creating a stroke prediction machine is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b="1" u="sng" dirty="0">
                <a:latin typeface="Ubuntu" panose="020B0504030602030204" pitchFamily="34" charset="0"/>
              </a:rPr>
              <a:t>healthcare-dataset-stroke-data.csv</a:t>
            </a:r>
          </a:p>
          <a:p>
            <a:r>
              <a:rPr lang="en-GB" dirty="0">
                <a:latin typeface="Ubuntu" panose="020B0504030602030204" pitchFamily="34" charset="0"/>
              </a:rPr>
              <a:t>The dataset is available at: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2"/>
              </a:rPr>
              <a:t>https://www.kaggle.com/fedesoriano/stroke-prediction-dataset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The attributes in the dataset are: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Id (Non 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Hypertension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Heart Disease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 been married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Work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Residence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Average blood glucose level (Continuous valued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BMI (Continuous valued Attribute)</a:t>
            </a:r>
          </a:p>
          <a:p>
            <a:r>
              <a:rPr lang="en-GB" dirty="0">
                <a:latin typeface="Ubuntu" panose="020B0504030602030204" pitchFamily="34" charset="0"/>
              </a:rPr>
              <a:t>The class label in the dataset is </a:t>
            </a:r>
            <a:r>
              <a:rPr lang="en-GB" b="1" dirty="0">
                <a:latin typeface="Ubuntu" panose="020B0504030602030204" pitchFamily="34" charset="0"/>
              </a:rPr>
              <a:t>Stroke</a:t>
            </a:r>
            <a:r>
              <a:rPr lang="en-GB" dirty="0">
                <a:latin typeface="Ubuntu" panose="020B0504030602030204" pitchFamily="34" charset="0"/>
              </a:rPr>
              <a:t> (Binary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5DD3-795B-4A1D-A1C0-205A545E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4" y="2303963"/>
            <a:ext cx="3609619" cy="3609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4E8B91-B7EA-4CD7-BD92-9B2CEE89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0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28438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Load the dataset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r>
              <a:rPr lang="en-GB" dirty="0">
                <a:latin typeface="Ubuntu" panose="020B0504030602030204" pitchFamily="34" charset="0"/>
              </a:rPr>
              <a:t>Delete the id column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[, 2:12]</a:t>
            </a:r>
          </a:p>
          <a:p>
            <a:r>
              <a:rPr lang="en-GB" dirty="0">
                <a:latin typeface="Ubuntu" panose="020B0504030602030204" pitchFamily="34" charset="0"/>
              </a:rPr>
              <a:t>Rename the columns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colnames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 = c("gender", "age", "hyper", "heart", "marital",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"residence", "glucose",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"smoking", "stroke")</a:t>
            </a:r>
          </a:p>
          <a:p>
            <a:r>
              <a:rPr lang="en-GB" dirty="0">
                <a:latin typeface="Ubuntu" panose="020B0504030602030204" pitchFamily="34" charset="0"/>
              </a:rPr>
              <a:t> Data cleaning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all attributes{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dataset = subset(dataset, attribute != "N/A")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Dataset has 5110 rows out of which  only 180 records have label as 1 hence, we take only 400 records to prevent overfitting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dataset[1:400, ]</a:t>
            </a:r>
          </a:p>
          <a:p>
            <a:r>
              <a:rPr lang="it-IT" dirty="0">
                <a:latin typeface="Ubuntu" panose="020B0504030602030204" pitchFamily="34" charset="0"/>
              </a:rPr>
              <a:t>BMI attribute is a string hence, convert it to numeric values</a:t>
            </a:r>
            <a:b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  <a:t>dataset$bmi = as.numeric(dataset$bmi)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17FF-5739-4A03-9E16-3D912F7A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Class label analysis using Pie Chart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1,])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stroke_1_p = stroke_1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0,])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stroke_0_p = ((stroke_0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labels = c("% of No Stroke", "% of Stroke")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pie3D(c(stroke_0, stroke_1),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labels = c(stroke_0_p, stroke_1_p),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height=0.2, explode = 0.1, col=c(5, 4),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main = "Stroke Dataset Labels' Analysis“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legend("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topright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labels, fill=c(5, 4))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3882-2DCB-4E84-8FDD-70B97AA7B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t="1776" r="12706" b="18721"/>
          <a:stretch/>
        </p:blipFill>
        <p:spPr>
          <a:xfrm>
            <a:off x="6677887" y="1627821"/>
            <a:ext cx="4335533" cy="4244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98D57-7300-445C-AAB5-A71B559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Binary data analysis using Bar Graph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x=gender, main="Gender",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x=marital, main="Ever Married",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8708-ECA5-4383-982C-2C213820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" y="2177460"/>
            <a:ext cx="5381937" cy="444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69C9A-4ACA-49E0-A1FB-36F46F653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79" y="2186695"/>
            <a:ext cx="5390530" cy="4426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x=hyper, main="Hypertension",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x=heart, main="Heart Disease",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C6AAB-2FC6-49C3-B4D5-0149AC49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9" y="1829091"/>
            <a:ext cx="5388665" cy="4860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126AA-2AD1-4BB6-BD53-10D902431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33" y="1818641"/>
            <a:ext cx="5485758" cy="486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x=residence, main="Residence Type",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x=smoking, main="Smoking Status", bins=5)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651BC-D963-4027-B7CB-39E9188C9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" y="2087330"/>
            <a:ext cx="3972416" cy="457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AEDB1-B1DA-4086-88AA-7D7CB378B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89" y="2087330"/>
            <a:ext cx="3964103" cy="4575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91D8E-9419-48F7-940E-0086C6BA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74" y="2087331"/>
            <a:ext cx="3969449" cy="45755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Continuous data analysis using Histogram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dataset$glucose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="Glucose Levels",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col="yellow", border="black", main="Histogram of Glucose levels")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="BMI",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col="blue", border="black", main="Histogram of BMI")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32482-9D9A-457B-AE46-15DFD87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2" y="2623128"/>
            <a:ext cx="4597681" cy="414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D99CF-79ED-4D67-B160-94C624D4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2623129"/>
            <a:ext cx="4597681" cy="41470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E107DD-D4F7-4E07-AD88-B33B93E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Age analysis using scatter plot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(x=stroke, y=age, color="green"))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5F70-2E56-47F2-BBF7-6A0F9C9D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49936"/>
            <a:ext cx="6899563" cy="50202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F1AA-CD58-4049-9669-A3BAD718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and tested with the algorithm to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evaluate the performance</a:t>
            </a:r>
          </a:p>
          <a:p>
            <a:r>
              <a:rPr lang="en-GB" dirty="0">
                <a:latin typeface="Ubuntu" panose="020B0504030602030204" pitchFamily="34" charset="0"/>
              </a:rPr>
              <a:t>Shuffle the dataset to avoid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overfitting and underfitting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set.seed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(101)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rows = sample(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[rows, ]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We split the dataset into train set and test set in the ratio of 70:30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sample.split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SplitRatio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= 0.70)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TRUE)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model = training(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testing(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model)</a:t>
            </a:r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73F59-77EA-4E4A-8CF8-C15573CC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17644" r="20758" b="26868"/>
          <a:stretch/>
        </p:blipFill>
        <p:spPr>
          <a:xfrm>
            <a:off x="6096000" y="1283856"/>
            <a:ext cx="4876800" cy="26861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A13D5-5683-46FE-87F6-E27FCF6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3B50A4-1C8F-485D-BDBD-E3AB180D5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993" y="2268665"/>
            <a:ext cx="8909698" cy="19812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Data Analytics with R – Mini Project</a:t>
            </a:r>
          </a:p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Stroke Predictor</a:t>
            </a: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b="1" i="1" u="sng" dirty="0">
                <a:solidFill>
                  <a:schemeClr val="tx1"/>
                </a:solidFill>
                <a:latin typeface="Candara" panose="020E0502030303020204" pitchFamily="34" charset="0"/>
              </a:rPr>
              <a:t>Submitted by:</a:t>
            </a:r>
            <a:endParaRPr lang="en-US" sz="2000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3EA91-AB05-4C78-873A-ABC21843EECD}"/>
              </a:ext>
            </a:extLst>
          </p:cNvPr>
          <p:cNvGraphicFramePr>
            <a:graphicFrameLocks noGrp="1"/>
          </p:cNvGraphicFramePr>
          <p:nvPr/>
        </p:nvGraphicFramePr>
        <p:xfrm>
          <a:off x="4058897" y="4249865"/>
          <a:ext cx="4074204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039">
                  <a:extLst>
                    <a:ext uri="{9D8B030D-6E8A-4147-A177-3AD203B41FA5}">
                      <a16:colId xmlns:a16="http://schemas.microsoft.com/office/drawing/2014/main" val="439530131"/>
                    </a:ext>
                  </a:extLst>
                </a:gridCol>
                <a:gridCol w="1921165">
                  <a:extLst>
                    <a:ext uri="{9D8B030D-6E8A-4147-A177-3AD203B41FA5}">
                      <a16:colId xmlns:a16="http://schemas.microsoft.com/office/drawing/2014/main" val="328986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Pasang Gurung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Prajwal Gowda 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Prakyath S Arya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969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Prathyaksh NP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Preetham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974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D8714F-16C5-4DD6-B14E-B23A7F69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662" r="-83" b="662"/>
          <a:stretch/>
        </p:blipFill>
        <p:spPr>
          <a:xfrm>
            <a:off x="1494160" y="318819"/>
            <a:ext cx="9457406" cy="17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using Logistic Regression and Decision Tree algorithms to choose the algorithm which has a better accuracy and least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Training Logistic Regression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glm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Training Decision Tree model</a:t>
            </a: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1AB4-8941-40F8-A4A0-E7BC0E07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trained model is tested and a confusion matrix is generated to evaluate it’s performance by calculating Accuracy and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Testing and finding confusion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testing = function(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model){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(table(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ActualValue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test_set$stroke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PreditedValue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=result&gt;=0.7)) 	print("TESTING DONE")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print("Confusion Matrix")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print(result)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Calculate Accuracy and error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(TP + TN)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accuracy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(FP + FN)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error * 100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AE6C-CE52-471A-B7A2-84314FA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1730" r="2273" b="152"/>
          <a:stretch/>
        </p:blipFill>
        <p:spPr>
          <a:xfrm>
            <a:off x="6410035" y="3546763"/>
            <a:ext cx="4396510" cy="2965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6801-9E4F-4EC4-BA4B-D0BE4EB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(40 + 38)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71.56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(16 + 15)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28.44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BE2832-3B0F-401A-A253-E60BDA0A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18236"/>
              </p:ext>
            </p:extLst>
          </p:nvPr>
        </p:nvGraphicFramePr>
        <p:xfrm>
          <a:off x="245873" y="2192801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45FE98-BC1D-4AB4-92B2-6BEE3229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41350" b="10695"/>
          <a:stretch/>
        </p:blipFill>
        <p:spPr>
          <a:xfrm>
            <a:off x="5780209" y="2835564"/>
            <a:ext cx="5332371" cy="36114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DDB17D-75CA-4098-BC19-558F1BD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7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Decision Tree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(43 + 27)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64.22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(13 + 26)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35.78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18AA63-A7F4-4964-83ED-FD3160F9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78829"/>
              </p:ext>
            </p:extLst>
          </p:nvPr>
        </p:nvGraphicFramePr>
        <p:xfrm>
          <a:off x="249005" y="2196352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D0E-0221-4CE5-A865-42DC9980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8" b="12833"/>
          <a:stretch/>
        </p:blipFill>
        <p:spPr>
          <a:xfrm>
            <a:off x="5780209" y="2817715"/>
            <a:ext cx="5298617" cy="375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87942-3A62-440B-963D-E90BCAA1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" y="-15729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914296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Plot the Decision Tree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(model)</a:t>
            </a:r>
          </a:p>
          <a:p>
            <a:r>
              <a:rPr lang="en-GB" dirty="0">
                <a:latin typeface="Ubuntu" panose="020B0504030602030204" pitchFamily="34" charset="0"/>
              </a:rPr>
              <a:t>The tree doesn't use most of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the attributes like heart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condition, hypertension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258CB-6077-4C61-AED0-DE88BCFB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5387" r="3937" b="3703"/>
          <a:stretch/>
        </p:blipFill>
        <p:spPr>
          <a:xfrm>
            <a:off x="3722253" y="482158"/>
            <a:ext cx="7341311" cy="6186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97EB-3645-4FC6-8453-42F7FE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model is about 7.34% more accurate than Decision Tree model.</a:t>
            </a:r>
          </a:p>
          <a:p>
            <a:r>
              <a:rPr lang="en-GB" dirty="0">
                <a:latin typeface="Ubuntu" panose="020B0504030602030204" pitchFamily="34" charset="0"/>
              </a:rPr>
              <a:t>The error rate of Decision Tree model is about 7.34% more than Logistic Regression model.</a:t>
            </a:r>
          </a:p>
          <a:p>
            <a:r>
              <a:rPr lang="en-US" dirty="0">
                <a:latin typeface="Ubuntu" panose="020B0504030602030204" pitchFamily="34" charset="0"/>
              </a:rPr>
              <a:t>The tree is unstable, meaning that a small change in the data can lead to a large change in the structure of the decision tree.</a:t>
            </a:r>
          </a:p>
          <a:p>
            <a:r>
              <a:rPr lang="en-US" dirty="0">
                <a:latin typeface="Ubuntu" panose="020B0504030602030204" pitchFamily="34" charset="0"/>
              </a:rPr>
              <a:t>Since the tree is not using most of the attributes the model gets underfitted and thus causes wrong predictions.</a:t>
            </a:r>
          </a:p>
          <a:p>
            <a:r>
              <a:rPr lang="en-US" dirty="0">
                <a:latin typeface="Ubuntu" panose="020B0504030602030204" pitchFamily="34" charset="0"/>
              </a:rPr>
              <a:t>Hence, we go for Logistic Regression model.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8BC7-296F-4125-9B02-AE09F78C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512" r="5304" b="4861"/>
          <a:stretch/>
        </p:blipFill>
        <p:spPr>
          <a:xfrm>
            <a:off x="5680364" y="3480097"/>
            <a:ext cx="4581238" cy="272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D1F5-103D-4DE7-A065-D7774D9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447364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user enters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The user clicks on submit button</a:t>
            </a:r>
          </a:p>
          <a:p>
            <a:r>
              <a:rPr lang="en-GB" dirty="0">
                <a:latin typeface="Ubuntu" panose="020B0504030602030204" pitchFamily="34" charset="0"/>
              </a:rPr>
              <a:t>Prediction() function will be called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predictor = function(age, gender,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hypertension,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glucose,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data.frame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('gender'=gender, 'age'=age, 'hyper'=hypertension,               	heart'=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heart_disease,'marital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'=marital,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	'residence'=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'glucose'=glucose,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'smoking’=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return(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as.numeric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(result[1][1]))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5AEE-420C-4E7B-A6F3-C3177FB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059437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if(result&lt;0.0) risk = "extremely 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if(result&gt;0.0 &amp;&amp; result&lt;=0.13) risk = "low"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if(result&gt;0.13 &amp;&amp; result&lt;=0.38) risk = "moderate"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if(result&gt;0.38 &amp;&amp; result&lt;=0.75) risk = "high"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if(result&gt;0.75) risk = "extremely 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paste("Dear 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gtkEntryGetText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(name),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"The risk of you having a stroke in the future is ", risk)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show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gtkMessageDialog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(window, "destroy-with-parent", "info",  "ok", result)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FF5D-5A85-4D79-B295-612BB44D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94" y="620593"/>
            <a:ext cx="5288551" cy="6026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8333-29BF-402A-943B-B8ABF39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7" y="1413166"/>
            <a:ext cx="8316237" cy="4184071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Explained the idea our project</a:t>
            </a:r>
          </a:p>
          <a:p>
            <a:r>
              <a:rPr lang="en-GB" dirty="0">
                <a:latin typeface="Ubuntu" panose="020B0504030602030204" pitchFamily="34" charset="0"/>
              </a:rPr>
              <a:t>Explained the front end (UI)</a:t>
            </a:r>
          </a:p>
          <a:p>
            <a:r>
              <a:rPr lang="en-GB" dirty="0">
                <a:latin typeface="Ubuntu" panose="020B0504030602030204" pitchFamily="34" charset="0"/>
              </a:rPr>
              <a:t>How the data was analysed</a:t>
            </a:r>
          </a:p>
          <a:p>
            <a:r>
              <a:rPr lang="en-GB" dirty="0">
                <a:latin typeface="Ubuntu" panose="020B0504030602030204" pitchFamily="34" charset="0"/>
              </a:rPr>
              <a:t>Data set and Data pre-processing</a:t>
            </a:r>
          </a:p>
          <a:p>
            <a:r>
              <a:rPr lang="en-GB" dirty="0">
                <a:latin typeface="Ubuntu" panose="020B0504030602030204" pitchFamily="34" charset="0"/>
              </a:rPr>
              <a:t>Training and testing of data</a:t>
            </a:r>
          </a:p>
          <a:p>
            <a:r>
              <a:rPr lang="en-GB" dirty="0">
                <a:latin typeface="Ubuntu" panose="020B0504030602030204" pitchFamily="34" charset="0"/>
              </a:rPr>
              <a:t>Evaluating the performance of the model</a:t>
            </a:r>
          </a:p>
          <a:p>
            <a:r>
              <a:rPr lang="en-GB" dirty="0">
                <a:latin typeface="Ubuntu" panose="020B0504030602030204" pitchFamily="34" charset="0"/>
              </a:rPr>
              <a:t>Working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BA85-678A-44F2-93F4-DD03DB61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0707" r="25150" b="5434"/>
          <a:stretch/>
        </p:blipFill>
        <p:spPr>
          <a:xfrm>
            <a:off x="5600099" y="543644"/>
            <a:ext cx="4765965" cy="5918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5883A-F9F6-40DE-9C5C-6388DEB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7" y="1505528"/>
            <a:ext cx="7983728" cy="4351337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Data analytics typically means analyzing raw data for insights, pattern, knowledge and information.</a:t>
            </a:r>
          </a:p>
          <a:p>
            <a:r>
              <a:rPr lang="en-GB" dirty="0">
                <a:latin typeface="Ubuntu" panose="020B0504030602030204" pitchFamily="34" charset="0"/>
              </a:rPr>
              <a:t>Data analytics involves predictions, clustering, generating rules etc.</a:t>
            </a:r>
          </a:p>
          <a:p>
            <a:r>
              <a:rPr lang="en-GB" dirty="0">
                <a:latin typeface="Ubuntu" panose="020B0504030602030204" pitchFamily="34" charset="0"/>
              </a:rPr>
              <a:t>Stroke is a medical condition in which </a:t>
            </a:r>
            <a:r>
              <a:rPr lang="en-US" dirty="0">
                <a:latin typeface="Ubuntu" panose="020B0504030602030204" pitchFamily="34" charset="0"/>
              </a:rPr>
              <a:t>damage to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brain occurs from interruption of its blood supply.</a:t>
            </a:r>
          </a:p>
          <a:p>
            <a:r>
              <a:rPr lang="en-US" dirty="0">
                <a:latin typeface="Ubuntu" panose="020B0504030602030204" pitchFamily="34" charset="0"/>
              </a:rPr>
              <a:t>If it is not identified at an early stage it may lead to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conditions like trouble in walking, speaking and understanding,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as well as paralysis or numbness of the face, arm or leg.</a:t>
            </a:r>
          </a:p>
          <a:p>
            <a:r>
              <a:rPr lang="en-US" dirty="0">
                <a:latin typeface="Ubuntu" panose="020B0504030602030204" pitchFamily="34" charset="0"/>
              </a:rPr>
              <a:t>Hence, we have proposed a machine that will predict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risk of having a stroke based on attributes given by the user.</a:t>
            </a:r>
          </a:p>
          <a:p>
            <a:r>
              <a:rPr lang="en-US" dirty="0">
                <a:latin typeface="Ubuntu" panose="020B0504030602030204" pitchFamily="34" charset="0"/>
              </a:rPr>
              <a:t>The algorithm used is a </a:t>
            </a:r>
            <a:r>
              <a:rPr lang="en-US" u="sng" dirty="0">
                <a:latin typeface="Ubuntu" panose="020B0504030602030204" pitchFamily="34" charset="0"/>
              </a:rPr>
              <a:t>Supervised Classification Algorithm</a:t>
            </a:r>
            <a:r>
              <a:rPr lang="en-US" dirty="0">
                <a:latin typeface="Ubuntu" panose="020B0504030602030204" pitchFamily="34" charset="0"/>
              </a:rPr>
              <a:t> called </a:t>
            </a:r>
            <a:r>
              <a:rPr lang="en-US" u="sng" dirty="0">
                <a:latin typeface="Ubuntu" panose="020B0504030602030204" pitchFamily="34" charset="0"/>
              </a:rPr>
              <a:t>Logistic Regression </a:t>
            </a:r>
            <a:r>
              <a:rPr lang="en-US" dirty="0">
                <a:latin typeface="Ubuntu" panose="020B0504030602030204" pitchFamily="34" charset="0"/>
              </a:rPr>
              <a:t>and is implemented using the language ‘R’.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FEAB3-CE90-46F7-8BF4-00AC70B5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55" y="2172704"/>
            <a:ext cx="3179768" cy="31797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18F3F5-AB2E-4043-BA8D-9EF12EA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38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tx1"/>
                </a:solidFill>
                <a:latin typeface="Ubuntu" panose="020B05040306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89" y="1200729"/>
            <a:ext cx="11197983" cy="5144653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Michael Lawrence, Duncan Temple Lang “</a:t>
            </a:r>
            <a:r>
              <a:rPr lang="en-US" sz="2000" b="1" dirty="0">
                <a:solidFill>
                  <a:schemeClr val="tx1"/>
                </a:solidFill>
                <a:latin typeface="Ubuntu" panose="020B0504030602030204" pitchFamily="34" charset="0"/>
              </a:rPr>
              <a:t>RGtk2:  A Graphical User Interface Toolkit for R 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”, 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  <a:t>Journal of Statistical Software, December 2010</a:t>
            </a:r>
            <a:b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rgbClr val="0563C1"/>
                </a:solidFill>
                <a:latin typeface="Ubuntu" panose="020B0504030602030204" pitchFamily="34" charset="0"/>
                <a:hlinkClick r:id="rId2"/>
              </a:rPr>
              <a:t>https://core.ac.uk/reader/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2"/>
              </a:rPr>
              <a:t>27052280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 Documentation:</a:t>
            </a:r>
            <a:b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dirty="0">
                <a:solidFill>
                  <a:srgbClr val="0563C1"/>
                </a:solidFill>
                <a:latin typeface="Ubuntu" panose="020B0504030602030204" pitchFamily="34" charset="0"/>
                <a:hlinkClick r:id="rId3"/>
              </a:rPr>
              <a:t>https://www.r-project.org/other-docs.</a:t>
            </a:r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  <a:hlinkClick r:id="rId3"/>
              </a:rPr>
              <a:t>html</a:t>
            </a: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ggplot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4"/>
              </a:rPr>
              <a:t>https://ggplot2.tidyverse.org/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plotrix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5"/>
              </a:rPr>
              <a:t>https://cran.r-project.org/web/packages/plotrix/plotrix.pdf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RGtk2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6"/>
              </a:rPr>
              <a:t>https://rdrr.io/cran/RGtk2/man/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824F6-86DF-4145-8054-6A3242F82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04" y="2269994"/>
            <a:ext cx="3257968" cy="3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FB2BF-3C81-4549-AC70-CD778678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6162" r="2876" b="4418"/>
          <a:stretch/>
        </p:blipFill>
        <p:spPr>
          <a:xfrm rot="1002408">
            <a:off x="3811211" y="1248556"/>
            <a:ext cx="4569577" cy="43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4713"/>
      </p:ext>
    </p:extLst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Requirements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D211A-BD56-49D6-8D87-12912FE8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70" y="1792927"/>
            <a:ext cx="2927194" cy="189238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F940-A760-4EE8-B146-01DEA04A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15" y="4235881"/>
            <a:ext cx="2058600" cy="2058600"/>
          </a:xfrm>
          <a:prstGeom prst="rect">
            <a:avLst/>
          </a:prstGeom>
          <a:effectLst>
            <a:reflection blurRad="63500" stA="52000" endA="300" endPos="30000" dist="50800" dir="5400000" sy="-100000" algn="bl" rotWithShape="0"/>
            <a:softEdge rad="31750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BDE1EB-1037-4D2C-9002-22E8337E5748}"/>
              </a:ext>
            </a:extLst>
          </p:cNvPr>
          <p:cNvSpPr txBox="1">
            <a:spLocks/>
          </p:cNvSpPr>
          <p:nvPr/>
        </p:nvSpPr>
        <p:spPr>
          <a:xfrm>
            <a:off x="887801" y="3819236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18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Hardware Requirements 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 intel-compatible PC with R installed</a:t>
            </a:r>
          </a:p>
          <a:p>
            <a:r>
              <a:rPr lang="en-GB" sz="2000" dirty="0">
                <a:solidFill>
                  <a:srgbClr val="FFFFFF"/>
                </a:solidFill>
                <a:latin typeface="Ubuntu" panose="020B0504030602030204" pitchFamily="34" charset="0"/>
              </a:rPr>
              <a:t>34 bit or 64 bit architecture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RAM of least 2 GB</a:t>
            </a:r>
            <a:endParaRPr lang="en-GB" sz="2000" dirty="0">
              <a:effectLst/>
            </a:endParaRPr>
          </a:p>
          <a:p>
            <a:r>
              <a:rPr lang="en-GB" dirty="0">
                <a:solidFill>
                  <a:srgbClr val="FFFFFF"/>
                </a:solidFill>
                <a:latin typeface="Ubuntu" panose="020B0504030602030204" pitchFamily="34" charset="0"/>
              </a:rPr>
              <a:t>A processor of 2.5Ghz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sz="2000" dirty="0">
              <a:effectLst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5F027-7C75-460F-A7A8-4295E3EB7B55}"/>
              </a:ext>
            </a:extLst>
          </p:cNvPr>
          <p:cNvSpPr txBox="1">
            <a:spLocks/>
          </p:cNvSpPr>
          <p:nvPr/>
        </p:nvSpPr>
        <p:spPr>
          <a:xfrm>
            <a:off x="975548" y="1311568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18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Software Requirements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 Compiler,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 3.6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GUI library,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RGtk2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Data visualization packages,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ggplot2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and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plotrix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Decision tree plot package,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rpart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and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rpart.plot</a:t>
            </a:r>
            <a:b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</a:b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7D00F-F4D9-4FE7-BCF0-4C472C9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Graphical User Interface (GUI) is designed using an open source GUI library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called RGtk2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Install package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install.package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(RGtk2)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Include the library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library(RGtk2)</a:t>
            </a:r>
          </a:p>
          <a:p>
            <a:r>
              <a:rPr lang="en-GB" dirty="0">
                <a:latin typeface="Ubuntu" panose="020B0504030602030204" pitchFamily="34" charset="0"/>
              </a:rPr>
              <a:t>The interface has widgets like: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Title Bar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 Inputs text fields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list selection boxes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Pop up messages to display messages and results </a:t>
            </a:r>
          </a:p>
          <a:p>
            <a:pPr marL="274320" lvl="1" indent="0">
              <a:buNone/>
            </a:pPr>
            <a:endParaRPr lang="en-GB" sz="1800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0" y="-118312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74DCC4-6FEA-4BE4-B07E-A564F42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44" y="720263"/>
            <a:ext cx="5574084" cy="59483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15A992-6F15-41FE-AB26-FE2D152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AEE3FA-AFCB-48A0-A78B-2D5E46DED102}"/>
              </a:ext>
            </a:extLst>
          </p:cNvPr>
          <p:cNvSpPr txBox="1">
            <a:spLocks/>
          </p:cNvSpPr>
          <p:nvPr/>
        </p:nvSpPr>
        <p:spPr>
          <a:xfrm>
            <a:off x="361327" y="1091608"/>
            <a:ext cx="9886418" cy="493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 panose="020B0504030602030204" pitchFamily="34" charset="0"/>
              </a:rPr>
              <a:t>Input Fields: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Text entry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Name [String]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Age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Average glucose level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BMI [Numeric]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Selection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Gender [Male, Female]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Ever married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Work type [Private, Government, Self-employed]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Residence type [Urban, Rural]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Hypertension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Heart Disease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Smoking status [Currently smokes,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Formerly smoked, Never smoked]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Submit button [To submit the form and 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start prediction]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Reset button [To reset the form]</a:t>
            </a:r>
          </a:p>
        </p:txBody>
      </p:sp>
    </p:spTree>
    <p:extLst>
      <p:ext uri="{BB962C8B-B14F-4D97-AF65-F5344CB8AC3E}">
        <p14:creationId xmlns:p14="http://schemas.microsoft.com/office/powerpoint/2010/main" val="42291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Code for the main window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main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window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toplevel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show 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Add title to the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gtkWindowSetTitle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"Stroke Predictor")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Set window width and height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gtkWindowSetDefaultSize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530, 500)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a box to enclose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box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gtkVBox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(TRUE, 4)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Add all contents to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(box)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Show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window$show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6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Creating widgets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text entry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("Enter Your Name")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name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drop down box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("Gender")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"Male", "Female")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gender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gender$appendText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gender$setActive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gender_frame$add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(gender)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button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("Submit")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(submit,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submit_function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r>
              <a:rPr lang="en-GB" dirty="0">
                <a:latin typeface="Ubuntu" panose="020B0504030602030204" pitchFamily="34" charset="0"/>
              </a:rPr>
              <a:t>Similarly create other input widgets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Fill in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Click on submit button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evaluate()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predictor(inputs)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display(result)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Evaluation: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No input field should be empty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Age, Glucose and BMI should be a number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Every drop down must be chosen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6CA78E-DE57-476D-A02E-CC65EC7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68914-2CEC-46EE-8283-C565A37E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t="11448" r="60227" b="60539"/>
          <a:stretch/>
        </p:blipFill>
        <p:spPr>
          <a:xfrm>
            <a:off x="8242271" y="1086109"/>
            <a:ext cx="2561712" cy="229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832B5-12F2-428C-9DCF-92407EB3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12122" r="76591" b="61076"/>
          <a:stretch/>
        </p:blipFill>
        <p:spPr>
          <a:xfrm>
            <a:off x="5406136" y="1086108"/>
            <a:ext cx="2677569" cy="2296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92103-3FE8-4D50-AB12-B2B0CEE2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5" t="20471" r="77121" b="54343"/>
          <a:stretch/>
        </p:blipFill>
        <p:spPr>
          <a:xfrm>
            <a:off x="6935324" y="3552851"/>
            <a:ext cx="3142883" cy="26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Dep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2446</Words>
  <Application>Microsoft Office PowerPoint</Application>
  <PresentationFormat>Widescreen</PresentationFormat>
  <Paragraphs>268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Candara</vt:lpstr>
      <vt:lpstr>Century Schoolbook</vt:lpstr>
      <vt:lpstr>Consolas</vt:lpstr>
      <vt:lpstr>Corbel</vt:lpstr>
      <vt:lpstr>Ubuntu</vt:lpstr>
      <vt:lpstr>Wingdings</vt:lpstr>
      <vt:lpstr>Wingdings 2</vt:lpstr>
      <vt:lpstr>View</vt:lpstr>
      <vt:lpstr>Depth</vt:lpstr>
      <vt:lpstr>PowerPoint Presentation</vt:lpstr>
      <vt:lpstr>PowerPoint Presentation</vt:lpstr>
      <vt:lpstr>Introduction </vt:lpstr>
      <vt:lpstr>Requirements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Dataset </vt:lpstr>
      <vt:lpstr>Data pre-processing</vt:lpstr>
      <vt:lpstr>Data Analysis</vt:lpstr>
      <vt:lpstr>Data Analysis</vt:lpstr>
      <vt:lpstr>Data Analysis</vt:lpstr>
      <vt:lpstr>Data Analysis</vt:lpstr>
      <vt:lpstr>Data Analysis</vt:lpstr>
      <vt:lpstr>Data Analysis</vt:lpstr>
      <vt:lpstr>Training and Testing</vt:lpstr>
      <vt:lpstr>Training</vt:lpstr>
      <vt:lpstr>Testing</vt:lpstr>
      <vt:lpstr>Performance</vt:lpstr>
      <vt:lpstr>Performance</vt:lpstr>
      <vt:lpstr>Performance</vt:lpstr>
      <vt:lpstr>Performance</vt:lpstr>
      <vt:lpstr>Prediction</vt:lpstr>
      <vt:lpstr>Prediction</vt:lpstr>
      <vt:lpstr>Output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45</cp:revision>
  <dcterms:created xsi:type="dcterms:W3CDTF">2021-05-05T04:29:42Z</dcterms:created>
  <dcterms:modified xsi:type="dcterms:W3CDTF">2021-05-05T12:16:14Z</dcterms:modified>
</cp:coreProperties>
</file>